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7" r:id="rId2"/>
    <p:sldId id="278" r:id="rId3"/>
    <p:sldId id="281" r:id="rId4"/>
    <p:sldId id="256" r:id="rId5"/>
    <p:sldId id="265" r:id="rId6"/>
    <p:sldId id="266" r:id="rId7"/>
    <p:sldId id="280" r:id="rId8"/>
    <p:sldId id="257" r:id="rId9"/>
    <p:sldId id="267" r:id="rId10"/>
    <p:sldId id="259" r:id="rId11"/>
    <p:sldId id="268" r:id="rId12"/>
    <p:sldId id="260" r:id="rId13"/>
    <p:sldId id="269" r:id="rId14"/>
    <p:sldId id="276" r:id="rId15"/>
    <p:sldId id="262" r:id="rId16"/>
    <p:sldId id="273" r:id="rId17"/>
    <p:sldId id="275" r:id="rId18"/>
    <p:sldId id="264" r:id="rId19"/>
    <p:sldId id="272" r:id="rId20"/>
    <p:sldId id="282" r:id="rId21"/>
    <p:sldId id="279" r:id="rId22"/>
    <p:sldId id="25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3BC174FF-DF29-4F3A-81CC-AC7070911D9B}">
          <p14:sldIdLst/>
        </p14:section>
        <p14:section name="Untitled Section" id="{16208F5C-9BCE-4B70-9464-0ADAA0531963}">
          <p14:sldIdLst/>
        </p14:section>
        <p14:section name="Untitled Section" id="{E5878663-DAB7-4299-9CF1-FA10A76C8071}">
          <p14:sldIdLst/>
        </p14:section>
        <p14:section name="Untitled Section" id="{1D5478FD-B2A4-4AE9-8B5E-D0182C5DD13D}">
          <p14:sldIdLst>
            <p14:sldId id="277"/>
          </p14:sldIdLst>
        </p14:section>
        <p14:section name="Untitled Section" id="{A340F862-45A9-4289-A47C-52CB03599E7C}">
          <p14:sldIdLst>
            <p14:sldId id="278"/>
            <p14:sldId id="281"/>
            <p14:sldId id="256"/>
            <p14:sldId id="265"/>
            <p14:sldId id="266"/>
            <p14:sldId id="280"/>
            <p14:sldId id="257"/>
            <p14:sldId id="267"/>
            <p14:sldId id="259"/>
            <p14:sldId id="268"/>
            <p14:sldId id="260"/>
            <p14:sldId id="269"/>
            <p14:sldId id="276"/>
            <p14:sldId id="262"/>
            <p14:sldId id="273"/>
            <p14:sldId id="275"/>
            <p14:sldId id="264"/>
            <p14:sldId id="272"/>
            <p14:sldId id="282"/>
            <p14:sldId id="279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8229F4-E037-261D-6F87-9228B9587A9D}" name="Kevin Abrahamsson - AI22 GBG" initials="KG" userId="S::kevin.abrahamsson@iths.se::77e62d8c-e7b1-4178-9bed-bb074165640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49F283-4DCD-BADF-5D6A-25F050AC2F39}" v="1172" dt="2022-08-25T10:36:37.141"/>
    <p1510:client id="{0C0E265C-22C4-D1B7-88FB-A12574D9EFF9}" v="2" dt="2022-09-03T12:12:25.614"/>
    <p1510:client id="{0CB21608-E368-4E6B-BFCB-B135B5A85226}" v="2" dt="2022-08-24T10:35:42.543"/>
    <p1510:client id="{10D842A4-9660-C4E7-CAEC-8B1186F56597}" v="1" dt="2022-09-03T12:09:35.496"/>
    <p1510:client id="{3CF77BE0-FA36-AEDB-7272-5D80FB558864}" v="74" dt="2022-09-02T13:10:21.099"/>
    <p1510:client id="{44E3848A-FEAF-404C-2B2F-B013CE1A1183}" v="71" dt="2022-08-29T08:59:54.605"/>
    <p1510:client id="{59EBB1CB-DD07-475C-9242-DCBE0A13CE43}" v="109" dt="2022-09-05T12:19:45.101"/>
    <p1510:client id="{63A11EE5-0C84-0A27-A779-5DC51C56EEE0}" v="54" dt="2022-09-02T14:09:44.566"/>
    <p1510:client id="{B25891E0-6743-D7FA-8744-50134AA17DB8}" v="93" dt="2022-09-05T11:53:30.468"/>
    <p1510:client id="{BB925F4B-8391-571D-A3A9-469818A18579}" v="192" dt="2022-09-03T12:35:23.131"/>
    <p1510:client id="{E1B9BABC-4A40-E1EA-000D-5C44B38AE621}" v="116" dt="2022-09-03T12:55:38.686"/>
    <p1510:client id="{FEBBEB3B-8564-CD7E-63FB-A9B3B29465DB}" v="5" dt="2022-09-03T12:08:58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isPersonDoesNotExist.com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how-deepfake-technology-can-become-more-dangerous-than-a-nuclear-weapon-9d9e6723ea13" TargetMode="External"/><Relationship Id="rId13" Type="http://schemas.openxmlformats.org/officeDocument/2006/relationships/hyperlink" Target="https://play-lh.googleusercontent.com/nlptFyxNsb8J0g8ZLux6016kunduV4jCxIrOJ7EEy-IobSN1RCDXAJ6DTGP81z7rr5Zq" TargetMode="External"/><Relationship Id="rId3" Type="http://schemas.openxmlformats.org/officeDocument/2006/relationships/hyperlink" Target="https://www.businessinsider.com/deepfake-tech-create-fictitious-faces-cats-airbnb-listings-2019-2?r=US&amp;IR=T" TargetMode="External"/><Relationship Id="rId7" Type="http://schemas.openxmlformats.org/officeDocument/2006/relationships/hyperlink" Target="https://www.mdpi.com/2313-433X/8/4/83" TargetMode="External"/><Relationship Id="rId12" Type="http://schemas.openxmlformats.org/officeDocument/2006/relationships/hyperlink" Target="https://media.wired.com/photos/5ce837fc3cd5de8fe355e337/master/pass/Deep-Fake-1905.08233-13.jpg" TargetMode="External"/><Relationship Id="rId2" Type="http://schemas.openxmlformats.org/officeDocument/2006/relationships/hyperlink" Target="https://arstechnica.com/science/2019/12/how-i-created-a-deepfake-of-mark-zuckerberg-and-star-treks-dat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nvidia.com/discover/ray-tracing" TargetMode="External"/><Relationship Id="rId11" Type="http://schemas.openxmlformats.org/officeDocument/2006/relationships/hyperlink" Target="https://torch.ch/blog/2015/11/13/gan.html" TargetMode="External"/><Relationship Id="rId5" Type="http://schemas.openxmlformats.org/officeDocument/2006/relationships/hyperlink" Target="https://www.ft.com/content/9df280dc-e9dd-11e9-a240-3b065ef5fc55" TargetMode="External"/><Relationship Id="rId10" Type="http://schemas.openxmlformats.org/officeDocument/2006/relationships/hyperlink" Target="https://iq.opengenus.org/deep-convolutional-gans-pytorch/" TargetMode="External"/><Relationship Id="rId4" Type="http://schemas.openxmlformats.org/officeDocument/2006/relationships/hyperlink" Target="https://feber.se/internet/algoritmer-har-svart-att-identifiera-deepfakes/412334/" TargetMode="External"/><Relationship Id="rId9" Type="http://schemas.openxmlformats.org/officeDocument/2006/relationships/hyperlink" Target="https://computersweden.idg.se/2.2683/1.701371/algoritm-deepfake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dobjekt 5">
            <a:extLst>
              <a:ext uri="{FF2B5EF4-FFF2-40B4-BE49-F238E27FC236}">
                <a16:creationId xmlns:a16="http://schemas.microsoft.com/office/drawing/2014/main" id="{D13BDBD7-6708-2DCE-6CC6-9CDC66424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" y="-3444"/>
            <a:ext cx="12223376" cy="6862778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objekt 4" descr="En bild som visar text, person&#10;&#10;Automatiskt genererad beskrivning">
            <a:extLst>
              <a:ext uri="{FF2B5EF4-FFF2-40B4-BE49-F238E27FC236}">
                <a16:creationId xmlns:a16="http://schemas.microsoft.com/office/drawing/2014/main" id="{F347F628-29F7-4874-B961-6CA462DB8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1" b="-1"/>
          <a:stretch/>
        </p:blipFill>
        <p:spPr>
          <a:xfrm>
            <a:off x="838200" y="233807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16709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5D0C504-58FA-2778-7596-26AFF5B92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44" y="2834847"/>
            <a:ext cx="6763434" cy="118986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sv-SE" sz="7200" err="1">
                <a:ea typeface="+mn-lt"/>
                <a:cs typeface="+mn-lt"/>
              </a:rPr>
              <a:t>Current</a:t>
            </a:r>
            <a:r>
              <a:rPr lang="sv-SE" sz="7200">
                <a:ea typeface="+mn-lt"/>
                <a:cs typeface="+mn-lt"/>
              </a:rPr>
              <a:t> Approach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83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336025-645C-D9D9-4BE2-5B65E20C1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55" y="2163096"/>
            <a:ext cx="4866641" cy="312532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>
                <a:solidFill>
                  <a:schemeClr val="bg1">
                    <a:alpha val="60000"/>
                  </a:schemeClr>
                </a:solidFill>
                <a:cs typeface="Calibri"/>
              </a:rPr>
              <a:t>Pros:</a:t>
            </a:r>
          </a:p>
          <a:p>
            <a:pPr lvl="1"/>
            <a:r>
              <a:rPr lang="en-US" sz="2200">
                <a:solidFill>
                  <a:schemeClr val="bg1">
                    <a:alpha val="60000"/>
                  </a:schemeClr>
                </a:solidFill>
                <a:cs typeface="Calibri"/>
              </a:rPr>
              <a:t>Tried and tested</a:t>
            </a:r>
          </a:p>
          <a:p>
            <a:pPr lvl="1"/>
            <a:r>
              <a:rPr lang="en-US" sz="2200">
                <a:solidFill>
                  <a:schemeClr val="bg1">
                    <a:alpha val="60000"/>
                  </a:schemeClr>
                </a:solidFill>
                <a:cs typeface="Calibri"/>
              </a:rPr>
              <a:t>Near </a:t>
            </a:r>
            <a:r>
              <a:rPr lang="en-US" sz="2200">
                <a:solidFill>
                  <a:schemeClr val="bg1">
                    <a:alpha val="60000"/>
                  </a:schemeClr>
                </a:solidFill>
                <a:ea typeface="+mn-lt"/>
                <a:cs typeface="+mn-lt"/>
              </a:rPr>
              <a:t>photorealistic results</a:t>
            </a:r>
            <a:endParaRPr lang="en-US" sz="2200">
              <a:solidFill>
                <a:schemeClr val="bg1">
                  <a:alpha val="60000"/>
                </a:schemeClr>
              </a:solidFill>
              <a:cs typeface="Calibri"/>
            </a:endParaRPr>
          </a:p>
          <a:p>
            <a:pPr lvl="1"/>
            <a:r>
              <a:rPr lang="en-US" sz="2200">
                <a:solidFill>
                  <a:schemeClr val="bg1">
                    <a:alpha val="60000"/>
                  </a:schemeClr>
                </a:solidFill>
                <a:cs typeface="Calibri"/>
              </a:rPr>
              <a:t>No ambiguity</a:t>
            </a:r>
          </a:p>
          <a:p>
            <a:r>
              <a:rPr lang="en-US" sz="2200">
                <a:solidFill>
                  <a:schemeClr val="bg1">
                    <a:alpha val="60000"/>
                  </a:schemeClr>
                </a:solidFill>
                <a:cs typeface="Calibri"/>
              </a:rPr>
              <a:t>Cons</a:t>
            </a:r>
          </a:p>
          <a:p>
            <a:pPr lvl="1"/>
            <a:r>
              <a:rPr lang="en-US" sz="2200">
                <a:solidFill>
                  <a:schemeClr val="bg1">
                    <a:alpha val="60000"/>
                  </a:schemeClr>
                </a:solidFill>
                <a:cs typeface="Calibri"/>
              </a:rPr>
              <a:t>Computationally expensive</a:t>
            </a:r>
          </a:p>
          <a:p>
            <a:pPr lvl="1"/>
            <a:r>
              <a:rPr lang="en-US" sz="2200">
                <a:solidFill>
                  <a:schemeClr val="bg1">
                    <a:alpha val="60000"/>
                  </a:schemeClr>
                </a:solidFill>
                <a:cs typeface="Calibri"/>
              </a:rPr>
              <a:t>Artistic in nature</a:t>
            </a: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9F2DF120-DF50-2D39-7493-AB346F42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1451837"/>
            <a:ext cx="6014185" cy="39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4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5D0C504-58FA-2778-7596-26AFF5B92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547" y="2604224"/>
            <a:ext cx="7068884" cy="19312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v-SE" sz="6000" err="1">
                <a:ea typeface="+mn-lt"/>
                <a:cs typeface="+mn-lt"/>
              </a:rPr>
              <a:t>DeepFake</a:t>
            </a:r>
            <a:r>
              <a:rPr lang="sv-SE" sz="6000">
                <a:ea typeface="+mn-lt"/>
                <a:cs typeface="+mn-lt"/>
              </a:rPr>
              <a:t> Approach/</a:t>
            </a:r>
            <a:endParaRPr lang="en-US"/>
          </a:p>
          <a:p>
            <a:pPr marL="0" indent="0">
              <a:buNone/>
            </a:pPr>
            <a:r>
              <a:rPr lang="sv-SE" sz="6000" err="1">
                <a:ea typeface="+mn-lt"/>
                <a:cs typeface="+mn-lt"/>
              </a:rPr>
              <a:t>Working</a:t>
            </a:r>
            <a:r>
              <a:rPr lang="sv-SE" sz="6000">
                <a:ea typeface="+mn-lt"/>
                <a:cs typeface="+mn-lt"/>
              </a:rPr>
              <a:t> </a:t>
            </a:r>
            <a:r>
              <a:rPr lang="sv-SE" sz="6000" err="1">
                <a:ea typeface="+mn-lt"/>
                <a:cs typeface="+mn-lt"/>
              </a:rPr>
              <a:t>Principle</a:t>
            </a:r>
            <a:endParaRPr lang="sv-SE" err="1"/>
          </a:p>
          <a:p>
            <a:pPr marL="0" indent="0">
              <a:buNone/>
            </a:pPr>
            <a:endParaRPr lang="sv-SE" sz="6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266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19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1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F820DE0D-6650-330F-4FEC-D4F987A76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8" y="431619"/>
            <a:ext cx="5589049" cy="2903615"/>
          </a:xfrm>
          <a:prstGeom prst="rect">
            <a:avLst/>
          </a:prstGeom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FB989C82-FDC3-7BCF-2A7E-0C5B8A321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07" y="3815578"/>
            <a:ext cx="5196844" cy="220753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336025-645C-D9D9-4BE2-5B65E20C1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4123" y="2479777"/>
            <a:ext cx="4914563" cy="25429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cs typeface="Calibri"/>
              </a:rPr>
              <a:t>1. Image generation (originally from noise)</a:t>
            </a:r>
          </a:p>
          <a:p>
            <a:pPr marL="0" indent="0">
              <a:buNone/>
            </a:pPr>
            <a:r>
              <a:rPr lang="en-US" sz="2400">
                <a:cs typeface="Calibri"/>
              </a:rPr>
              <a:t>2. Discrimination (real or fake)</a:t>
            </a:r>
          </a:p>
          <a:p>
            <a:pPr marL="0" indent="0">
              <a:buNone/>
            </a:pPr>
            <a:r>
              <a:rPr lang="en-US" sz="2400">
                <a:cs typeface="Calibri"/>
              </a:rPr>
              <a:t>3. Ground truth loss calculation</a:t>
            </a:r>
          </a:p>
          <a:p>
            <a:pPr marL="0" indent="0">
              <a:buNone/>
            </a:pPr>
            <a:r>
              <a:rPr lang="en-US" sz="2400">
                <a:cs typeface="Calibri"/>
              </a:rPr>
              <a:t>4. Gradient Descent across both networks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C1A13D6-D139-DC67-1C84-BB0A8519E95F}"/>
              </a:ext>
            </a:extLst>
          </p:cNvPr>
          <p:cNvSpPr txBox="1">
            <a:spLocks/>
          </p:cNvSpPr>
          <p:nvPr/>
        </p:nvSpPr>
        <p:spPr>
          <a:xfrm>
            <a:off x="6690322" y="575987"/>
            <a:ext cx="5148859" cy="12729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>
                <a:ea typeface="+mn-lt"/>
                <a:cs typeface="+mn-lt"/>
              </a:rPr>
              <a:t>generative adversarial network (GAN) Architecture</a:t>
            </a:r>
            <a:endParaRPr lang="en-US" sz="32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9732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D20BDCDD-9D2D-8398-88B0-0A25C3D10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35" y="643466"/>
            <a:ext cx="1066232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88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5D0C504-58FA-2778-7596-26AFF5B92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8674" y="2913289"/>
            <a:ext cx="8164170" cy="10217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v-SE" sz="6000" err="1">
                <a:ea typeface="+mn-lt"/>
                <a:cs typeface="+mn-lt"/>
              </a:rPr>
              <a:t>Performance</a:t>
            </a:r>
            <a:r>
              <a:rPr lang="sv-SE" sz="6000">
                <a:ea typeface="+mn-lt"/>
                <a:cs typeface="+mn-lt"/>
              </a:rPr>
              <a:t> </a:t>
            </a:r>
            <a:r>
              <a:rPr lang="sv-SE" sz="6000" err="1">
                <a:ea typeface="+mn-lt"/>
                <a:cs typeface="+mn-lt"/>
              </a:rPr>
              <a:t>Comparison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3989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19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1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F820DE0D-6650-330F-4FEC-D4F987A76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8" y="321006"/>
            <a:ext cx="5589049" cy="290361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336025-645C-D9D9-4BE2-5B65E20C1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829" y="1538484"/>
            <a:ext cx="4914563" cy="3786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v-SE" sz="2400" err="1">
                <a:ea typeface="+mn-lt"/>
                <a:cs typeface="+mn-lt"/>
              </a:rPr>
              <a:t>Pros</a:t>
            </a:r>
            <a:r>
              <a:rPr lang="sv-SE" sz="2400">
                <a:ea typeface="+mn-lt"/>
                <a:cs typeface="+mn-lt"/>
              </a:rPr>
              <a:t>:</a:t>
            </a:r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r>
              <a:rPr lang="sv-SE" sz="2400">
                <a:ea typeface="+mn-lt"/>
                <a:cs typeface="+mn-lt"/>
              </a:rPr>
              <a:t>- Fast</a:t>
            </a:r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r>
              <a:rPr lang="sv-SE" sz="2400">
                <a:ea typeface="+mn-lt"/>
                <a:cs typeface="+mn-lt"/>
              </a:rPr>
              <a:t>- (</a:t>
            </a:r>
            <a:r>
              <a:rPr lang="sv-SE" sz="2400" err="1">
                <a:ea typeface="+mn-lt"/>
                <a:cs typeface="+mn-lt"/>
              </a:rPr>
              <a:t>Relatively</a:t>
            </a:r>
            <a:r>
              <a:rPr lang="sv-SE" sz="2400">
                <a:ea typeface="+mn-lt"/>
                <a:cs typeface="+mn-lt"/>
              </a:rPr>
              <a:t>) Simple</a:t>
            </a:r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endParaRPr lang="sv-SE" sz="2400">
              <a:ea typeface="+mn-lt"/>
              <a:cs typeface="+mn-lt"/>
            </a:endParaRPr>
          </a:p>
          <a:p>
            <a:pPr marL="0" indent="0">
              <a:buNone/>
            </a:pPr>
            <a:r>
              <a:rPr lang="sv-SE" sz="2400" err="1">
                <a:ea typeface="+mn-lt"/>
                <a:cs typeface="+mn-lt"/>
              </a:rPr>
              <a:t>Cons</a:t>
            </a:r>
            <a:r>
              <a:rPr lang="sv-SE" sz="2400">
                <a:ea typeface="+mn-lt"/>
                <a:cs typeface="+mn-lt"/>
              </a:rPr>
              <a:t>:</a:t>
            </a:r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r>
              <a:rPr lang="sv-SE" sz="2400">
                <a:ea typeface="+mn-lt"/>
                <a:cs typeface="+mn-lt"/>
              </a:rPr>
              <a:t>- </a:t>
            </a:r>
            <a:r>
              <a:rPr lang="sv-SE" sz="2400" err="1">
                <a:ea typeface="+mn-lt"/>
                <a:cs typeface="+mn-lt"/>
              </a:rPr>
              <a:t>Requires</a:t>
            </a:r>
            <a:r>
              <a:rPr lang="sv-SE" sz="2400">
                <a:ea typeface="+mn-lt"/>
                <a:cs typeface="+mn-lt"/>
              </a:rPr>
              <a:t> a </a:t>
            </a:r>
            <a:r>
              <a:rPr lang="sv-SE" sz="2400" err="1">
                <a:ea typeface="+mn-lt"/>
                <a:cs typeface="+mn-lt"/>
              </a:rPr>
              <a:t>lot</a:t>
            </a:r>
            <a:r>
              <a:rPr lang="sv-SE" sz="2400">
                <a:ea typeface="+mn-lt"/>
                <a:cs typeface="+mn-lt"/>
              </a:rPr>
              <a:t> </a:t>
            </a:r>
            <a:r>
              <a:rPr lang="sv-SE" sz="2400" err="1">
                <a:ea typeface="+mn-lt"/>
                <a:cs typeface="+mn-lt"/>
              </a:rPr>
              <a:t>of</a:t>
            </a:r>
            <a:r>
              <a:rPr lang="sv-SE" sz="2400">
                <a:ea typeface="+mn-lt"/>
                <a:cs typeface="+mn-lt"/>
              </a:rPr>
              <a:t> data</a:t>
            </a:r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r>
              <a:rPr lang="sv-SE" sz="2400">
                <a:ea typeface="+mn-lt"/>
                <a:cs typeface="+mn-lt"/>
              </a:rPr>
              <a:t>- Lots </a:t>
            </a:r>
            <a:r>
              <a:rPr lang="sv-SE" sz="2400" err="1">
                <a:ea typeface="+mn-lt"/>
                <a:cs typeface="+mn-lt"/>
              </a:rPr>
              <a:t>of</a:t>
            </a:r>
            <a:r>
              <a:rPr lang="sv-SE" sz="2400">
                <a:ea typeface="+mn-lt"/>
                <a:cs typeface="+mn-lt"/>
              </a:rPr>
              <a:t> hyperparameters</a:t>
            </a:r>
          </a:p>
          <a:p>
            <a:pPr marL="0" indent="0">
              <a:buNone/>
            </a:pPr>
            <a:r>
              <a:rPr lang="sv-SE" sz="2400">
                <a:ea typeface="+mn-lt"/>
                <a:cs typeface="+mn-lt"/>
              </a:rPr>
              <a:t>- Has </a:t>
            </a:r>
            <a:r>
              <a:rPr lang="sv-SE" sz="2400" err="1">
                <a:ea typeface="+mn-lt"/>
                <a:cs typeface="+mn-lt"/>
              </a:rPr>
              <a:t>potentially</a:t>
            </a:r>
            <a:r>
              <a:rPr lang="sv-SE" sz="2400">
                <a:ea typeface="+mn-lt"/>
                <a:cs typeface="+mn-lt"/>
              </a:rPr>
              <a:t> </a:t>
            </a:r>
            <a:r>
              <a:rPr lang="sv-SE" sz="2400" err="1">
                <a:ea typeface="+mn-lt"/>
                <a:cs typeface="+mn-lt"/>
              </a:rPr>
              <a:t>lower</a:t>
            </a:r>
            <a:r>
              <a:rPr lang="sv-SE" sz="2400">
                <a:ea typeface="+mn-lt"/>
                <a:cs typeface="+mn-lt"/>
              </a:rPr>
              <a:t> </a:t>
            </a:r>
            <a:r>
              <a:rPr lang="sv-SE" sz="2400" err="1">
                <a:ea typeface="+mn-lt"/>
                <a:cs typeface="+mn-lt"/>
              </a:rPr>
              <a:t>performance</a:t>
            </a:r>
            <a:endParaRPr lang="en-US" sz="2400" err="1">
              <a:ea typeface="+mn-lt"/>
              <a:cs typeface="+mn-lt"/>
            </a:endParaRPr>
          </a:p>
          <a:p>
            <a:pPr marL="0" indent="0">
              <a:buNone/>
            </a:pPr>
            <a:endParaRPr lang="sv-SE" sz="240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>
              <a:cs typeface="Calibri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A8F291D-9651-3321-1254-9DEE26629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08" y="3430579"/>
            <a:ext cx="4871185" cy="322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1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232E3F84-2577-DE95-F755-D326AF162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52566"/>
            <a:ext cx="10905066" cy="455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9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5D0C504-58FA-2778-7596-26AFF5B92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616" y="2980524"/>
            <a:ext cx="5351492" cy="89851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sv-SE" sz="6000">
                <a:ea typeface="+mn-lt"/>
                <a:cs typeface="+mn-lt"/>
              </a:rPr>
              <a:t>Moral Dilemmas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71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clothing, head covering, hairpiece, posing&#10;&#10;Description automatically generated">
            <a:extLst>
              <a:ext uri="{FF2B5EF4-FFF2-40B4-BE49-F238E27FC236}">
                <a16:creationId xmlns:a16="http://schemas.microsoft.com/office/drawing/2014/main" id="{AC0A772F-D021-EAFA-35A0-B5DCEACE2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77" r="-2" b="11566"/>
          <a:stretch/>
        </p:blipFill>
        <p:spPr>
          <a:xfrm>
            <a:off x="6015107" y="-1"/>
            <a:ext cx="6176895" cy="293795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729E911-6F76-ED20-8D12-F8E88872C5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4" r="41"/>
          <a:stretch/>
        </p:blipFill>
        <p:spPr>
          <a:xfrm>
            <a:off x="4203638" y="2937953"/>
            <a:ext cx="7988360" cy="3920047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8E2BAA6-DC33-9213-3873-5DDE752A4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20" y="418111"/>
            <a:ext cx="5706594" cy="460160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3200">
              <a:ea typeface="+mn-lt"/>
              <a:cs typeface="+mn-lt"/>
            </a:endParaRPr>
          </a:p>
          <a:p>
            <a:r>
              <a:rPr lang="en-US" sz="3200">
                <a:ea typeface="+mn-lt"/>
                <a:cs typeface="+mn-lt"/>
              </a:rPr>
              <a:t>Disinformation</a:t>
            </a:r>
            <a:endParaRPr lang="en-US">
              <a:cs typeface="Calibri" panose="020F0502020204030204"/>
            </a:endParaRPr>
          </a:p>
          <a:p>
            <a:r>
              <a:rPr lang="en-US" sz="3200">
                <a:ea typeface="+mn-lt"/>
                <a:cs typeface="+mn-lt"/>
              </a:rPr>
              <a:t>Political agendas</a:t>
            </a:r>
          </a:p>
          <a:p>
            <a:r>
              <a:rPr lang="en-US" sz="3200">
                <a:ea typeface="+mn-lt"/>
                <a:cs typeface="+mn-lt"/>
              </a:rPr>
              <a:t>Defamation/slander</a:t>
            </a:r>
          </a:p>
          <a:p>
            <a:r>
              <a:rPr lang="en-US" sz="3200">
                <a:ea typeface="+mn-lt"/>
                <a:cs typeface="+mn-lt"/>
              </a:rPr>
              <a:t>Resurrecting the dead</a:t>
            </a:r>
            <a:endParaRPr lang="en-US" sz="3200">
              <a:cs typeface="Calibri"/>
            </a:endParaRPr>
          </a:p>
          <a:p>
            <a:r>
              <a:rPr lang="en-US" sz="3200">
                <a:cs typeface="Calibri"/>
              </a:rPr>
              <a:t>General </a:t>
            </a:r>
            <a:r>
              <a:rPr lang="en-US"/>
              <a:t>distrust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092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9E2E42-B7FE-668C-7AC2-DDF7C540B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Bildobjekt 4" descr="En bild som visar text, person, person&#10;&#10;Automatiskt genererad beskrivning">
            <a:extLst>
              <a:ext uri="{FF2B5EF4-FFF2-40B4-BE49-F238E27FC236}">
                <a16:creationId xmlns:a16="http://schemas.microsoft.com/office/drawing/2014/main" id="{7FAD86DC-F633-FF58-664E-CFEDEF82F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056" y="-3175"/>
            <a:ext cx="12193412" cy="6865938"/>
          </a:xfrm>
        </p:spPr>
      </p:pic>
    </p:spTree>
    <p:extLst>
      <p:ext uri="{BB962C8B-B14F-4D97-AF65-F5344CB8AC3E}">
        <p14:creationId xmlns:p14="http://schemas.microsoft.com/office/powerpoint/2010/main" val="931002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6F29E74-D3E2-CB86-C36B-027DF5B98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330" y="803325"/>
            <a:ext cx="5314536" cy="1325563"/>
          </a:xfrm>
        </p:spPr>
        <p:txBody>
          <a:bodyPr>
            <a:normAutofit/>
          </a:bodyPr>
          <a:lstStyle/>
          <a:p>
            <a:endParaRPr lang="sv-SE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Bildobjekt 4">
            <a:extLst>
              <a:ext uri="{FF2B5EF4-FFF2-40B4-BE49-F238E27FC236}">
                <a16:creationId xmlns:a16="http://schemas.microsoft.com/office/drawing/2014/main" id="{9BC37D26-7861-B995-9DF7-8F80660D3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1" r="128" b="1"/>
          <a:stretch/>
        </p:blipFill>
        <p:spPr>
          <a:xfrm>
            <a:off x="2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B8381F-6DC8-D323-2552-43B98E62D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329" y="2279018"/>
            <a:ext cx="5314543" cy="3375920"/>
          </a:xfrm>
        </p:spPr>
        <p:txBody>
          <a:bodyPr anchor="t">
            <a:normAutofit/>
          </a:bodyPr>
          <a:lstStyle/>
          <a:p>
            <a:endParaRPr lang="en-US" sz="1800">
              <a:cs typeface="Calibri"/>
            </a:endParaRPr>
          </a:p>
          <a:p>
            <a:r>
              <a:rPr lang="en-US" sz="1800">
                <a:cs typeface="Calibri"/>
                <a:hlinkClick r:id="rId3"/>
              </a:rPr>
              <a:t>www.ThisPersonDoesNotExist.com</a:t>
            </a:r>
          </a:p>
          <a:p>
            <a:r>
              <a:rPr lang="en-US" sz="1800">
                <a:cs typeface="Calibri"/>
              </a:rPr>
              <a:t>The "perfect" face</a:t>
            </a:r>
          </a:p>
          <a:p>
            <a:r>
              <a:rPr lang="en-US" sz="1800">
                <a:cs typeface="Calibri"/>
              </a:rPr>
              <a:t>Body positivity</a:t>
            </a:r>
            <a:endParaRPr lang="en-US">
              <a:cs typeface="Calibri"/>
            </a:endParaRPr>
          </a:p>
          <a:p>
            <a:r>
              <a:rPr lang="en-US" sz="1800">
                <a:cs typeface="Calibri"/>
              </a:rPr>
              <a:t>Mental Health</a:t>
            </a:r>
          </a:p>
          <a:p>
            <a:endParaRPr lang="en-US" sz="1800">
              <a:cs typeface="Calibri"/>
            </a:endParaRPr>
          </a:p>
          <a:p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1983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64" y="5282206"/>
            <a:ext cx="12192264" cy="116384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5282206"/>
            <a:ext cx="12191998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6057716-976C-2CC1-61C3-EF1BA9AA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5635366"/>
            <a:ext cx="7091299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5282206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dobjekt 5">
            <a:extLst>
              <a:ext uri="{FF2B5EF4-FFF2-40B4-BE49-F238E27FC236}">
                <a16:creationId xmlns:a16="http://schemas.microsoft.com/office/drawing/2014/main" id="{1A0FBBB1-4CF0-0DC2-86A9-6BB24FC61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" y="-3444"/>
            <a:ext cx="12223376" cy="6862778"/>
          </a:xfrm>
          <a:prstGeom prst="rect">
            <a:avLst/>
          </a:prstGeom>
        </p:spPr>
      </p:pic>
      <p:pic>
        <p:nvPicPr>
          <p:cNvPr id="8" name="Bildobjekt 8" descr="En bild som visar person, inomhus, person&#10;&#10;Automatiskt genererad beskrivning">
            <a:extLst>
              <a:ext uri="{FF2B5EF4-FFF2-40B4-BE49-F238E27FC236}">
                <a16:creationId xmlns:a16="http://schemas.microsoft.com/office/drawing/2014/main" id="{7F17538A-5F2D-A301-BE63-00D86D704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" y="784005"/>
            <a:ext cx="3742427" cy="5282901"/>
          </a:xfrm>
          <a:prstGeom prst="rect">
            <a:avLst/>
          </a:prstGeom>
        </p:spPr>
      </p:pic>
      <p:pic>
        <p:nvPicPr>
          <p:cNvPr id="5" name="Bildobjekt 5" descr="En bild som visar person, vägg, person, inomhus&#10;&#10;Automatiskt genererad beskrivning">
            <a:extLst>
              <a:ext uri="{FF2B5EF4-FFF2-40B4-BE49-F238E27FC236}">
                <a16:creationId xmlns:a16="http://schemas.microsoft.com/office/drawing/2014/main" id="{68493698-0A98-257D-F882-E90C3B0304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5261"/>
          <a:stretch/>
        </p:blipFill>
        <p:spPr>
          <a:xfrm>
            <a:off x="4462772" y="776942"/>
            <a:ext cx="4063143" cy="5291384"/>
          </a:xfrm>
          <a:prstGeom prst="rect">
            <a:avLst/>
          </a:prstGeom>
        </p:spPr>
      </p:pic>
      <p:pic>
        <p:nvPicPr>
          <p:cNvPr id="4" name="Bildobjekt 4" descr="En bild som visar person, person&#10;&#10;Automatiskt genererad beskrivning">
            <a:extLst>
              <a:ext uri="{FF2B5EF4-FFF2-40B4-BE49-F238E27FC236}">
                <a16:creationId xmlns:a16="http://schemas.microsoft.com/office/drawing/2014/main" id="{43E3801A-8090-C760-1302-9BB5F1595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9276" r="4305" b="-2"/>
          <a:stretch/>
        </p:blipFill>
        <p:spPr>
          <a:xfrm>
            <a:off x="9370088" y="777132"/>
            <a:ext cx="8128855" cy="52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37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BA2E95F-C991-2478-B49E-5DD9FCB9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err="1">
                <a:cs typeface="Calibri Light"/>
              </a:rPr>
              <a:t>Sources</a:t>
            </a:r>
            <a:endParaRPr lang="sv-SE" err="1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22E4BF7-AF84-F333-360D-5F4F451C0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8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 sz="1400">
                <a:ea typeface="+mn-lt"/>
                <a:cs typeface="+mn-lt"/>
                <a:hlinkClick r:id="rId2"/>
              </a:rPr>
              <a:t>https://arstechnica.com/science/2019/12/how-i-created-a-deepfake-of-mark-zuckerberg-and-star-treks-data/</a:t>
            </a:r>
            <a:endParaRPr lang="sv-SE" sz="1400">
              <a:ea typeface="+mn-lt"/>
              <a:cs typeface="+mn-lt"/>
            </a:endParaRPr>
          </a:p>
          <a:p>
            <a:r>
              <a:rPr lang="sv-SE" sz="1400">
                <a:ea typeface="+mn-lt"/>
                <a:cs typeface="+mn-lt"/>
                <a:hlinkClick r:id="rId3"/>
              </a:rPr>
              <a:t>https://www.businessinsider.com/deepfake-tech-create-fictitious-faces-cats-airbnb-listings-2019-2?r=US&amp;IR=T</a:t>
            </a:r>
            <a:endParaRPr lang="sv-SE" sz="1400">
              <a:ea typeface="+mn-lt"/>
              <a:cs typeface="+mn-lt"/>
            </a:endParaRPr>
          </a:p>
          <a:p>
            <a:r>
              <a:rPr lang="sv-SE" sz="1400">
                <a:ea typeface="+mn-lt"/>
                <a:cs typeface="+mn-lt"/>
                <a:hlinkClick r:id="rId4"/>
              </a:rPr>
              <a:t>https://feber.se/internet/algoritmer-har-svart-att-identifiera-deepfakes/412334/</a:t>
            </a:r>
            <a:endParaRPr lang="sv-SE" sz="1400">
              <a:ea typeface="+mn-lt"/>
              <a:cs typeface="+mn-lt"/>
            </a:endParaRPr>
          </a:p>
          <a:p>
            <a:r>
              <a:rPr lang="sv-SE" sz="1400">
                <a:ea typeface="+mn-lt"/>
                <a:cs typeface="+mn-lt"/>
                <a:hlinkClick r:id="rId5"/>
              </a:rPr>
              <a:t>https://www.ft.com/content/9df280dc-e9dd-11e9-a240-3b065ef5fc55</a:t>
            </a:r>
            <a:endParaRPr lang="sv-SE" sz="1400">
              <a:ea typeface="+mn-lt"/>
              <a:cs typeface="+mn-lt"/>
            </a:endParaRPr>
          </a:p>
          <a:p>
            <a:r>
              <a:rPr lang="sv-SE" sz="1400">
                <a:ea typeface="+mn-lt"/>
                <a:cs typeface="+mn-lt"/>
                <a:hlinkClick r:id="rId6"/>
              </a:rPr>
              <a:t>https://developer.nvidia.com/discover/ray-tracing</a:t>
            </a:r>
            <a:endParaRPr lang="sv-SE" sz="1400">
              <a:cs typeface="Calibri"/>
            </a:endParaRPr>
          </a:p>
          <a:p>
            <a:r>
              <a:rPr lang="sv-SE" sz="1400">
                <a:ea typeface="+mn-lt"/>
                <a:cs typeface="+mn-lt"/>
                <a:hlinkClick r:id="rId7"/>
              </a:rPr>
              <a:t>https://www.mdpi.com/2313-433X/8/4/83</a:t>
            </a:r>
            <a:endParaRPr lang="sv-SE" sz="1400">
              <a:ea typeface="+mn-lt"/>
              <a:cs typeface="+mn-lt"/>
            </a:endParaRPr>
          </a:p>
          <a:p>
            <a:r>
              <a:rPr lang="sv-SE" sz="1400">
                <a:ea typeface="+mn-lt"/>
                <a:cs typeface="+mn-lt"/>
                <a:hlinkClick r:id="rId8"/>
              </a:rPr>
              <a:t>https://towardsdatascience.com/how-deepfake-technology-can-become-more-dangerous-than-a-nuclear-weapon-9d9e6723ea13</a:t>
            </a:r>
            <a:endParaRPr lang="sv-SE" sz="1400">
              <a:ea typeface="+mn-lt"/>
              <a:cs typeface="+mn-lt"/>
            </a:endParaRPr>
          </a:p>
          <a:p>
            <a:r>
              <a:rPr lang="sv-SE" sz="1400">
                <a:ea typeface="+mn-lt"/>
                <a:cs typeface="+mn-lt"/>
                <a:hlinkClick r:id="rId2"/>
              </a:rPr>
              <a:t>https://arstechnica.com/science/2019/12/how-i-created-a-deepfake-of-mark-zuckerberg-and-star-treks-data/</a:t>
            </a:r>
            <a:endParaRPr lang="sv-SE" sz="1400">
              <a:ea typeface="+mn-lt"/>
              <a:cs typeface="+mn-lt"/>
            </a:endParaRPr>
          </a:p>
          <a:p>
            <a:r>
              <a:rPr lang="sv-SE" sz="1400">
                <a:ea typeface="+mn-lt"/>
                <a:cs typeface="+mn-lt"/>
                <a:hlinkClick r:id="rId9"/>
              </a:rPr>
              <a:t>https://computersweden.idg.se/2.2683/1.701371/algoritm-deepfakes</a:t>
            </a:r>
            <a:endParaRPr lang="sv-SE" sz="1400">
              <a:ea typeface="+mn-lt"/>
              <a:cs typeface="+mn-lt"/>
            </a:endParaRPr>
          </a:p>
          <a:p>
            <a:r>
              <a:rPr lang="sv-SE" sz="1400">
                <a:ea typeface="+mn-lt"/>
                <a:cs typeface="+mn-lt"/>
                <a:hlinkClick r:id="rId10"/>
              </a:rPr>
              <a:t>https://iq.opengenus.org/deep-convolutional-gans-pytorch/</a:t>
            </a:r>
            <a:endParaRPr lang="sv-SE" sz="1400">
              <a:ea typeface="+mn-lt"/>
              <a:cs typeface="+mn-lt"/>
            </a:endParaRPr>
          </a:p>
          <a:p>
            <a:r>
              <a:rPr lang="sv-SE" sz="1400">
                <a:ea typeface="+mn-lt"/>
                <a:cs typeface="+mn-lt"/>
                <a:hlinkClick r:id="rId11"/>
              </a:rPr>
              <a:t>https://torch.ch/blog/2015/11/13/gan.html</a:t>
            </a:r>
            <a:endParaRPr lang="sv-SE" sz="1400">
              <a:ea typeface="+mn-lt"/>
              <a:cs typeface="+mn-lt"/>
            </a:endParaRPr>
          </a:p>
          <a:p>
            <a:r>
              <a:rPr lang="sv-SE" sz="1400">
                <a:ea typeface="+mn-lt"/>
                <a:cs typeface="+mn-lt"/>
                <a:hlinkClick r:id="rId12"/>
              </a:rPr>
              <a:t>https://media.wired.com/photos/5ce837fc3cd5de8fe355e337/master/pass/Deep-Fake-1905.08233-13.jpg</a:t>
            </a:r>
            <a:endParaRPr lang="sv-SE" sz="1400">
              <a:ea typeface="+mn-lt"/>
              <a:cs typeface="+mn-lt"/>
            </a:endParaRPr>
          </a:p>
          <a:p>
            <a:r>
              <a:rPr lang="sv-SE" sz="1400">
                <a:ea typeface="+mn-lt"/>
                <a:cs typeface="+mn-lt"/>
                <a:hlinkClick r:id="rId13"/>
              </a:rPr>
              <a:t>https://play-lh.googleusercontent.com/nlptFyxNsb8J0g8ZLux6016kunduV4jCxIrOJ7EEy-IobSN1RCDXAJ6DTGP81z7rr5Zq</a:t>
            </a:r>
            <a:endParaRPr lang="sv-SE" sz="1400">
              <a:ea typeface="+mn-lt"/>
              <a:cs typeface="+mn-lt"/>
            </a:endParaRPr>
          </a:p>
          <a:p>
            <a:r>
              <a:rPr lang="sv-SE" sz="1400">
                <a:ea typeface="+mn-lt"/>
                <a:cs typeface="+mn-lt"/>
              </a:rPr>
              <a:t>https://play-lh.googleusercontent.com/PCpXdqvUWfCW1mXhH1Y_98yBpgsWxuTSTofy3NGMo9yBTATDyzVkqU580bfSln50bFU</a:t>
            </a:r>
          </a:p>
          <a:p>
            <a:endParaRPr lang="sv-SE" sz="1400">
              <a:ea typeface="+mn-lt"/>
              <a:cs typeface="+mn-lt"/>
            </a:endParaRPr>
          </a:p>
          <a:p>
            <a:endParaRPr lang="sv-SE" sz="1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9574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Bildobjekt 11">
            <a:extLst>
              <a:ext uri="{FF2B5EF4-FFF2-40B4-BE49-F238E27FC236}">
                <a16:creationId xmlns:a16="http://schemas.microsoft.com/office/drawing/2014/main" id="{49F5CFA4-CA3C-BDB3-BF0E-6B20CC0C5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8141" y="-1502633"/>
            <a:ext cx="35388908" cy="8376166"/>
          </a:xfrm>
          <a:prstGeom prst="rect">
            <a:avLst/>
          </a:prstGeom>
        </p:spPr>
      </p:pic>
      <p:pic>
        <p:nvPicPr>
          <p:cNvPr id="5" name="Bildobjekt 5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73C941CB-0FF8-93D5-2A5B-C14E472925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2" r="-2" b="-2"/>
          <a:stretch/>
        </p:blipFill>
        <p:spPr>
          <a:xfrm>
            <a:off x="2222" y="-8985"/>
            <a:ext cx="5297655" cy="2902663"/>
          </a:xfrm>
          <a:prstGeom prst="rect">
            <a:avLst/>
          </a:prstGeom>
        </p:spPr>
      </p:pic>
      <p:pic>
        <p:nvPicPr>
          <p:cNvPr id="6" name="Bildobjekt 6" descr="En bild som visar inomhus, person&#10;&#10;Automatiskt genererad beskrivning">
            <a:extLst>
              <a:ext uri="{FF2B5EF4-FFF2-40B4-BE49-F238E27FC236}">
                <a16:creationId xmlns:a16="http://schemas.microsoft.com/office/drawing/2014/main" id="{EBA6D7B1-1DB0-54C5-51C2-713845B73A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103" r="11602" b="-1"/>
          <a:stretch/>
        </p:blipFill>
        <p:spPr>
          <a:xfrm>
            <a:off x="5216386" y="4110865"/>
            <a:ext cx="1958234" cy="2751186"/>
          </a:xfrm>
          <a:prstGeom prst="rect">
            <a:avLst/>
          </a:prstGeom>
        </p:spPr>
      </p:pic>
      <p:pic>
        <p:nvPicPr>
          <p:cNvPr id="7" name="Bildobjekt 7">
            <a:extLst>
              <a:ext uri="{FF2B5EF4-FFF2-40B4-BE49-F238E27FC236}">
                <a16:creationId xmlns:a16="http://schemas.microsoft.com/office/drawing/2014/main" id="{04AF67C2-3936-8D1A-EF91-2E09004E6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-414" y="4116992"/>
            <a:ext cx="5312032" cy="2738932"/>
          </a:xfrm>
          <a:prstGeom prst="rect">
            <a:avLst/>
          </a:prstGeom>
        </p:spPr>
      </p:pic>
      <p:pic>
        <p:nvPicPr>
          <p:cNvPr id="4" name="Bildobjekt 4" descr="En bild som visar person, inomhus, boxning&#10;&#10;Automatiskt genererad beskrivning">
            <a:extLst>
              <a:ext uri="{FF2B5EF4-FFF2-40B4-BE49-F238E27FC236}">
                <a16:creationId xmlns:a16="http://schemas.microsoft.com/office/drawing/2014/main" id="{FAA0EDE9-B99B-1EF0-1146-FBE8160E2C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04" r="21405" b="1"/>
          <a:stretch/>
        </p:blipFill>
        <p:spPr>
          <a:xfrm>
            <a:off x="7045466" y="4114224"/>
            <a:ext cx="5146932" cy="2744468"/>
          </a:xfrm>
          <a:prstGeom prst="rect">
            <a:avLst/>
          </a:prstGeom>
        </p:spPr>
      </p:pic>
      <p:pic>
        <p:nvPicPr>
          <p:cNvPr id="8" name="Bildobjekt 8" descr="En bild som visar person, inomhus, grotta&#10;&#10;Automatiskt genererad beskrivning">
            <a:extLst>
              <a:ext uri="{FF2B5EF4-FFF2-40B4-BE49-F238E27FC236}">
                <a16:creationId xmlns:a16="http://schemas.microsoft.com/office/drawing/2014/main" id="{51EEE9C2-4757-5869-EF2D-45813DFB5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4046" y="-4669"/>
            <a:ext cx="7039232" cy="2905054"/>
          </a:xfrm>
          <a:prstGeom prst="rect">
            <a:avLst/>
          </a:prstGeom>
        </p:spPr>
      </p:pic>
      <p:pic>
        <p:nvPicPr>
          <p:cNvPr id="14" name="Bildobjekt 15" descr="En bild som visar text&#10;&#10;Automatiskt genererad beskrivning">
            <a:extLst>
              <a:ext uri="{FF2B5EF4-FFF2-40B4-BE49-F238E27FC236}">
                <a16:creationId xmlns:a16="http://schemas.microsoft.com/office/drawing/2014/main" id="{58E86744-E1E6-2907-0509-7F5B9E671F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7684" y="1680964"/>
            <a:ext cx="9802481" cy="351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58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4D9B07BC-901B-E853-4E53-6A5980E46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7200">
                <a:solidFill>
                  <a:srgbClr val="FFFFFF"/>
                </a:solidFill>
                <a:cs typeface="Calibri Light"/>
              </a:rPr>
              <a:t>Deep Fakes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text, person, person, female&#10;&#10;Description automatically generated">
            <a:extLst>
              <a:ext uri="{FF2B5EF4-FFF2-40B4-BE49-F238E27FC236}">
                <a16:creationId xmlns:a16="http://schemas.microsoft.com/office/drawing/2014/main" id="{9592E245-4CC0-5AFD-EC02-826BF5E5D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4" b="275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8754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2CA0E07-7DE3-FB87-DECA-BA3D2CFDC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55" r="4065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0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C1A13D6-D139-DC67-1C84-BB0A8519E95F}"/>
              </a:ext>
            </a:extLst>
          </p:cNvPr>
          <p:cNvSpPr txBox="1">
            <a:spLocks/>
          </p:cNvSpPr>
          <p:nvPr/>
        </p:nvSpPr>
        <p:spPr>
          <a:xfrm>
            <a:off x="6940295" y="735142"/>
            <a:ext cx="466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Deepfake history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DE486CF0-978A-1590-558B-1EB375640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-2"/>
          <a:stretch/>
        </p:blipFill>
        <p:spPr>
          <a:xfrm>
            <a:off x="355912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4" name="Picture 4" descr="A collage of a person&amp;#39;s face&#10;&#10;Description automatically generated">
            <a:extLst>
              <a:ext uri="{FF2B5EF4-FFF2-40B4-BE49-F238E27FC236}">
                <a16:creationId xmlns:a16="http://schemas.microsoft.com/office/drawing/2014/main" id="{ED90531C-FB56-CD5E-6F57-187037AE2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042" b="4"/>
          <a:stretch/>
        </p:blipFill>
        <p:spPr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6" name="Picture 8" descr="Icon&#10;&#10;Description automatically generated">
            <a:extLst>
              <a:ext uri="{FF2B5EF4-FFF2-40B4-BE49-F238E27FC236}">
                <a16:creationId xmlns:a16="http://schemas.microsoft.com/office/drawing/2014/main" id="{76C5FFB4-6ADC-DDC4-0558-DCF09DDFF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5" r="4" b="7824"/>
          <a:stretch/>
        </p:blipFill>
        <p:spPr>
          <a:xfrm>
            <a:off x="4825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336025-645C-D9D9-4BE2-5B65E20C1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8237" y="2804747"/>
            <a:ext cx="5094079" cy="2811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buFont typeface="Arial"/>
            </a:pPr>
            <a:r>
              <a:rPr lang="en-US" sz="2200"/>
              <a:t>First ever deepfake: 2017</a:t>
            </a:r>
            <a:endParaRPr lang="en-US" sz="2200">
              <a:cs typeface="Calibri"/>
            </a:endParaRPr>
          </a:p>
          <a:p>
            <a:pPr marL="0"/>
            <a:r>
              <a:rPr lang="en-US" sz="2200"/>
              <a:t>Used a combination of existing Ai algorithms</a:t>
            </a:r>
            <a:endParaRPr lang="en-US" sz="2200">
              <a:cs typeface="Calibri"/>
            </a:endParaRPr>
          </a:p>
          <a:p>
            <a:pPr marL="0"/>
            <a:r>
              <a:rPr lang="en-US" sz="2200"/>
              <a:t>Was posted to reddit by an anonymous user, then later to </a:t>
            </a:r>
            <a:r>
              <a:rPr lang="en-US" sz="2200" err="1"/>
              <a:t>Github</a:t>
            </a:r>
            <a:r>
              <a:rPr lang="en-US" sz="2200"/>
              <a:t>.</a:t>
            </a:r>
            <a:endParaRPr lang="en-US" sz="2200">
              <a:cs typeface="Calibri"/>
            </a:endParaRPr>
          </a:p>
          <a:p>
            <a:pPr marL="0"/>
            <a:r>
              <a:rPr lang="en-US" sz="2200"/>
              <a:t>Licensed under open-source software, available to anyone</a:t>
            </a:r>
            <a:endParaRPr lang="en-US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380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5D0C504-58FA-2778-7596-26AFF5B92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0203" y="2778817"/>
            <a:ext cx="3457700" cy="12907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v-SE" sz="7200" err="1">
                <a:ea typeface="+mn-lt"/>
                <a:cs typeface="+mn-lt"/>
              </a:rPr>
              <a:t>Use</a:t>
            </a:r>
            <a:r>
              <a:rPr lang="sv-SE" sz="7200">
                <a:ea typeface="+mn-lt"/>
                <a:cs typeface="+mn-lt"/>
              </a:rPr>
              <a:t> </a:t>
            </a:r>
            <a:r>
              <a:rPr lang="sv-SE" sz="7200" err="1">
                <a:ea typeface="+mn-lt"/>
                <a:cs typeface="+mn-lt"/>
              </a:rPr>
              <a:t>case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813008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1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0333241-B93D-A6BB-F7CB-327FBE392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5" r="27164"/>
          <a:stretch/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  <p:pic>
        <p:nvPicPr>
          <p:cNvPr id="6" name="Bildobjekt 4" descr="En bild som visar text, person&#10;&#10;Automatiskt genererad beskrivning">
            <a:extLst>
              <a:ext uri="{FF2B5EF4-FFF2-40B4-BE49-F238E27FC236}">
                <a16:creationId xmlns:a16="http://schemas.microsoft.com/office/drawing/2014/main" id="{B43C4990-2281-463D-8B22-B54E265DF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2" r="-2" b="-2"/>
          <a:stretch/>
        </p:blipFill>
        <p:spPr>
          <a:xfrm>
            <a:off x="7411392" y="1"/>
            <a:ext cx="4780608" cy="3425145"/>
          </a:xfrm>
          <a:prstGeom prst="rect">
            <a:avLst/>
          </a:prstGeom>
        </p:spPr>
      </p:pic>
      <p:pic>
        <p:nvPicPr>
          <p:cNvPr id="3" name="Bildobjekt 4" descr="En bild som visar text, person, person&#10;&#10;Automatiskt genererad beskrivning">
            <a:extLst>
              <a:ext uri="{FF2B5EF4-FFF2-40B4-BE49-F238E27FC236}">
                <a16:creationId xmlns:a16="http://schemas.microsoft.com/office/drawing/2014/main" id="{A2E17370-3936-983E-8D9A-1C62B42FB1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69" r="7951" b="-2"/>
          <a:stretch/>
        </p:blipFill>
        <p:spPr>
          <a:xfrm>
            <a:off x="7411390" y="3432855"/>
            <a:ext cx="4780610" cy="34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75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Deep Fakes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2022-08-24T09:34:30Z</dcterms:created>
  <dcterms:modified xsi:type="dcterms:W3CDTF">2022-09-12T14:14:29Z</dcterms:modified>
</cp:coreProperties>
</file>